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0" r:id="rId3"/>
    <p:sldId id="257" r:id="rId4"/>
    <p:sldId id="259" r:id="rId5"/>
    <p:sldId id="281" r:id="rId6"/>
    <p:sldId id="26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90" r:id="rId15"/>
    <p:sldId id="289" r:id="rId1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0066"/>
    <a:srgbClr val="FFFF00"/>
    <a:srgbClr val="0066CC"/>
    <a:srgbClr val="4B7170"/>
    <a:srgbClr val="A50021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80" autoAdjust="0"/>
    <p:restoredTop sz="94610" autoAdjust="0"/>
  </p:normalViewPr>
  <p:slideViewPr>
    <p:cSldViewPr>
      <p:cViewPr>
        <p:scale>
          <a:sx n="54" d="100"/>
          <a:sy n="54" d="100"/>
        </p:scale>
        <p:origin x="-102" y="-4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30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34DD39-0710-47BE-9574-94C0B0BAD7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499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FAD771-8F85-4408-896E-364FACF5F3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244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D1117B-3D96-4A19-9463-89AE36CC2481}" type="slidenum">
              <a:rPr lang="ru-RU"/>
              <a:pPr/>
              <a:t>4</a:t>
            </a:fld>
            <a:endParaRPr lang="ru-RU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75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5F391C-9070-4BFD-9523-D4FC709DBE72}" type="slidenum">
              <a:rPr lang="ru-RU"/>
              <a:pPr/>
              <a:t>5</a:t>
            </a:fld>
            <a:endParaRPr lang="ru-RU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676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4CC32-8636-425D-9CB1-708F1B4E1488}" type="slidenum">
              <a:rPr lang="ru-RU"/>
              <a:pPr/>
              <a:t>8</a:t>
            </a:fld>
            <a:endParaRPr lang="ru-RU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244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03BEE5-3647-4973-84EA-7F2D07A7A183}" type="slidenum">
              <a:rPr lang="ru-RU"/>
              <a:pPr/>
              <a:t>9</a:t>
            </a:fld>
            <a:endParaRPr lang="ru-RU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780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A69D1-7C88-4DC7-A448-9849424E7CAA}" type="slidenum">
              <a:rPr lang="ru-RU"/>
              <a:pPr/>
              <a:t>10</a:t>
            </a:fld>
            <a:endParaRPr lang="ru-RU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831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57407F-2AD4-49E4-AF26-383A0ACFC3E5}" type="slidenum">
              <a:rPr lang="ru-RU"/>
              <a:pPr/>
              <a:t>11</a:t>
            </a:fld>
            <a:endParaRPr lang="ru-RU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908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8EEE6-FDAB-4B98-9F95-0D0B93722C76}" type="slidenum">
              <a:rPr lang="ru-RU"/>
              <a:pPr/>
              <a:t>12</a:t>
            </a:fld>
            <a:endParaRPr lang="ru-RU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111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95F055-07BB-485B-AEB8-E833998FA0BA}" type="slidenum">
              <a:rPr lang="ru-RU"/>
              <a:pPr/>
              <a:t>13</a:t>
            </a:fld>
            <a:endParaRPr lang="ru-RU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027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CE9CB-711E-4C4B-99EE-3919281AAA6A}" type="slidenum">
              <a:rPr lang="ru-RU"/>
              <a:pPr/>
              <a:t>14</a:t>
            </a:fld>
            <a:endParaRPr lang="ru-RU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17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0" y="927100"/>
            <a:ext cx="11988800" cy="4495800"/>
            <a:chOff x="0" y="584"/>
            <a:chExt cx="5664" cy="2832"/>
          </a:xfrm>
        </p:grpSpPr>
        <p:sp>
          <p:nvSpPr>
            <p:cNvPr id="75779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5780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5781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5782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578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04800" y="1427164"/>
            <a:ext cx="107696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57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441700"/>
            <a:ext cx="88392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5785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8400"/>
            <a:ext cx="2844800" cy="4714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5786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531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5787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844800" cy="471488"/>
          </a:xfrm>
        </p:spPr>
        <p:txBody>
          <a:bodyPr/>
          <a:lstStyle>
            <a:lvl1pPr>
              <a:defRPr/>
            </a:lvl1pPr>
          </a:lstStyle>
          <a:p>
            <a:fld id="{B614A14D-F231-4D5F-9B13-85279617DA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9C9C4-9EC0-4621-B913-B7B896B4E3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00018" y="228600"/>
            <a:ext cx="2779183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0351" y="228600"/>
            <a:ext cx="8136467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33EDD-E540-43BD-A6EF-E56159BF62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85AEF-FAAB-4A3A-9931-7C51A15352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444B7-8672-45FD-A1A8-0B6F307F55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7BBEE-20DB-4EBA-97BD-3D86ED5246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A6EA0-2281-4601-85F9-66D12018D0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E37A0-95A4-456B-9DAB-A5F2F0CB93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109D2-A810-4784-B9BD-3E06467361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2BD12-C25C-4B42-A8B9-ABD30F713E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97A58-8A90-424F-92BC-9AE10572F5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0" y="152400"/>
            <a:ext cx="11582400" cy="6096000"/>
            <a:chOff x="0" y="96"/>
            <a:chExt cx="5472" cy="3840"/>
          </a:xfrm>
        </p:grpSpPr>
        <p:sp>
          <p:nvSpPr>
            <p:cNvPr id="74755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4756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4757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475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0352" y="228600"/>
            <a:ext cx="1068704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056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47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476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9FDF8608-EC48-4479-AE82-4AD408FE00B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3432" y="1484314"/>
            <a:ext cx="9865095" cy="1800225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Региональная модель социального сопровождения семей с детьми и роль опорных организаций (ресурсных центров) в ее развитии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31904" y="3861048"/>
            <a:ext cx="4608686" cy="1223962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ru-RU" sz="2000" b="1" dirty="0" err="1">
                <a:solidFill>
                  <a:srgbClr val="003399"/>
                </a:solidFill>
                <a:latin typeface="Times New Roman" pitchFamily="18" charset="0"/>
              </a:rPr>
              <a:t>А.В.Кагитин</a:t>
            </a:r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</a:rPr>
              <a:t>,</a:t>
            </a:r>
          </a:p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</a:rPr>
              <a:t>первый заместитель председателя комитета социальной защиты населения Волгоградской области</a:t>
            </a:r>
          </a:p>
        </p:txBody>
      </p:sp>
      <p:pic>
        <p:nvPicPr>
          <p:cNvPr id="2053" name="Picture 3" descr="19176-2-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1284288" cy="14319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333376"/>
            <a:ext cx="8031162" cy="809625"/>
          </a:xfrm>
        </p:spPr>
        <p:txBody>
          <a:bodyPr/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</a:rPr>
              <a:t>Организация деятельности служб социального сопровождения: первые результаты</a:t>
            </a: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767408" y="1916832"/>
            <a:ext cx="10441159" cy="584775"/>
          </a:xfrm>
          <a:prstGeom prst="rect">
            <a:avLst/>
          </a:prstGeom>
          <a:solidFill>
            <a:srgbClr val="E1EBE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/>
              <a:t>529 несовершеннолетних, или 64% от числа прошедших реабилитацию в стационарных условиях, возвращены в кровные семьи в связи с улучшением ситуации, 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767408" y="2564532"/>
            <a:ext cx="10441159" cy="830997"/>
          </a:xfrm>
          <a:prstGeom prst="rect">
            <a:avLst/>
          </a:prstGeom>
          <a:solidFill>
            <a:srgbClr val="B3CEC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/>
              <a:t>В постоянные формы жизнеустройства переданы 213 несовершеннолетних, или 26% от числа прошедших реабилитацию в стационарных условиях, в том числе: 198 ребенок передан под опеку, 15 - на воспитание в приемные семьи.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783282" y="3557590"/>
            <a:ext cx="2289176" cy="338554"/>
          </a:xfrm>
          <a:prstGeom prst="rect">
            <a:avLst/>
          </a:prstGeom>
          <a:solidFill>
            <a:srgbClr val="0033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В 2017 году:</a:t>
            </a: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767408" y="5429256"/>
            <a:ext cx="10441159" cy="1077218"/>
          </a:xfrm>
          <a:prstGeom prst="rect">
            <a:avLst/>
          </a:prstGeom>
          <a:solidFill>
            <a:srgbClr val="4B717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zh-CN" sz="1600" b="1" dirty="0">
                <a:solidFill>
                  <a:schemeClr val="bg1"/>
                </a:solidFill>
              </a:rPr>
              <a:t>100% воспитанников домов-интернатов и реабилитационных центров для умственно отсталых детей школьного возраста, включая отделение «Милосердие», обучаются по адаптированным образовательным программам, 10 детей посещают общеобразовательную организацию по месту нахождения учреждения.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767408" y="1484313"/>
            <a:ext cx="2305050" cy="360362"/>
          </a:xfrm>
          <a:prstGeom prst="rect">
            <a:avLst/>
          </a:prstGeom>
          <a:solidFill>
            <a:srgbClr val="00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В 2016 году:</a:t>
            </a:r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767407" y="3973038"/>
            <a:ext cx="10441160" cy="338554"/>
          </a:xfrm>
          <a:prstGeom prst="rect">
            <a:avLst/>
          </a:prstGeom>
          <a:solidFill>
            <a:srgbClr val="E1EBE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/>
              <a:t>возвращены в кровные семьи – 110, или 66% от прошедших реабилитацию,</a:t>
            </a:r>
            <a:r>
              <a:rPr lang="ru-RU" sz="1600" dirty="0"/>
              <a:t> </a:t>
            </a:r>
          </a:p>
        </p:txBody>
      </p:sp>
      <p:sp>
        <p:nvSpPr>
          <p:cNvPr id="135179" name="Rectangle 11"/>
          <p:cNvSpPr>
            <a:spLocks noChangeArrowheads="1"/>
          </p:cNvSpPr>
          <p:nvPr/>
        </p:nvSpPr>
        <p:spPr bwMode="auto">
          <a:xfrm>
            <a:off x="767408" y="4408489"/>
            <a:ext cx="10441159" cy="830997"/>
          </a:xfrm>
          <a:prstGeom prst="rect">
            <a:avLst/>
          </a:prstGeom>
          <a:solidFill>
            <a:srgbClr val="B3CEC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/>
              <a:t>в постоянные формы жизнеустройства переданы 38 несовершеннолетних, или 23% от числа прошедших реабилитацию в стационарных условиях, в том числе: 34 ребенка переданы под опеку, 4 - на воспитание в приемные семьи.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333376"/>
            <a:ext cx="8031162" cy="809625"/>
          </a:xfrm>
        </p:spPr>
        <p:txBody>
          <a:bodyPr/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</a:rPr>
              <a:t>Организация деятельности служб социального сопровождения: первые результаты</a:t>
            </a: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766763" y="2124145"/>
            <a:ext cx="10369797" cy="584775"/>
          </a:xfrm>
          <a:prstGeom prst="rect">
            <a:avLst/>
          </a:prstGeom>
          <a:solidFill>
            <a:srgbClr val="E1EBE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zh-CN" sz="1600" b="1"/>
              <a:t>6 детей с выраженной степенью умственной отсталости возвращены в кровные семьи или переданы в замещающие семьи, 5 родителей восстановлены в родительских правах.</a:t>
            </a:r>
            <a:endParaRPr lang="ru-RU" sz="1600" b="1"/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766763" y="2988241"/>
            <a:ext cx="10369797" cy="584775"/>
          </a:xfrm>
          <a:prstGeom prst="rect">
            <a:avLst/>
          </a:prstGeom>
          <a:solidFill>
            <a:srgbClr val="B3CEC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/>
              <a:t>Родители/законные представители 65% детей из домов-интернатов посещают их в учреждении либо забирают в семьи в каникулярный период, праздничные и выходные дни.</a:t>
            </a:r>
            <a:r>
              <a:rPr lang="ru-RU" sz="1600" dirty="0"/>
              <a:t> </a:t>
            </a:r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766763" y="1457326"/>
            <a:ext cx="2305050" cy="360362"/>
          </a:xfrm>
          <a:prstGeom prst="rect">
            <a:avLst/>
          </a:prstGeom>
          <a:solidFill>
            <a:srgbClr val="00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В 2016 -2017 гг.:</a:t>
            </a:r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777105" y="3789364"/>
            <a:ext cx="10359455" cy="1077218"/>
          </a:xfrm>
          <a:prstGeom prst="rect">
            <a:avLst/>
          </a:prstGeom>
          <a:solidFill>
            <a:srgbClr val="E1EBE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/>
              <a:t>В 2016 году на воспитание в замещающие семьи переданы 1245 детей-сирот и детей, оставшихся без попечения родителей (выявлено 830 детей). </a:t>
            </a:r>
            <a:r>
              <a:rPr lang="ru-RU" sz="1600" dirty="0"/>
              <a:t>Благодаря принятым мерам численность детей, состоящих на учете в региональном банке данных о детях, оставшихся без попечения родителей,</a:t>
            </a:r>
            <a:r>
              <a:rPr lang="ru-RU" sz="1600" b="1" dirty="0"/>
              <a:t> </a:t>
            </a:r>
            <a:r>
              <a:rPr lang="ru-RU" sz="1600" dirty="0"/>
              <a:t> на 01.01.2016 составила  650 детей, на 01.01.2017 – 474 ребенка).</a:t>
            </a:r>
          </a:p>
        </p:txBody>
      </p: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776880" y="5013326"/>
            <a:ext cx="10359679" cy="1077218"/>
          </a:xfrm>
          <a:prstGeom prst="rect">
            <a:avLst/>
          </a:prstGeom>
          <a:solidFill>
            <a:srgbClr val="B3CEC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/>
              <a:t>Отработан универсальный алгоритм действий руководителей организаций социального обслуживания, сотрудников служб социального сопровождения, иных организаций по обеспечению оперативного предоставления всех необходимых видов помощи семьям, пострадавшим в ходе чрезвычайных ситуаций. </a:t>
            </a:r>
            <a:r>
              <a:rPr lang="ru-RU" sz="160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333376"/>
            <a:ext cx="8031162" cy="809625"/>
          </a:xfrm>
        </p:spPr>
        <p:txBody>
          <a:bodyPr/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</a:rPr>
              <a:t>Организация деятельности служб социального сопровождения: первые результаты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766763" y="1916114"/>
            <a:ext cx="10369797" cy="738664"/>
          </a:xfrm>
          <a:prstGeom prst="rect">
            <a:avLst/>
          </a:prstGeom>
          <a:solidFill>
            <a:srgbClr val="E1EBE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/>
              <a:t>в соответствии с обращениями следственных органов и органов полиции специалисты организаций социального обслуживания приняли участие в следственных действиях, проводимых с участием 681 несовершеннолетнего.</a:t>
            </a:r>
            <a:r>
              <a:rPr lang="ru-RU" sz="1400" dirty="0"/>
              <a:t> </a:t>
            </a: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766763" y="2736854"/>
            <a:ext cx="10369797" cy="523220"/>
          </a:xfrm>
          <a:prstGeom prst="rect">
            <a:avLst/>
          </a:prstGeom>
          <a:solidFill>
            <a:srgbClr val="B3CEC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/>
              <a:t>С согласия законных представителей 218 несовершеннолетних -участников правоприменительных процедур были зачислены на социальное обслуживание.</a:t>
            </a: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766764" y="3436198"/>
            <a:ext cx="2160884" cy="338554"/>
          </a:xfrm>
          <a:prstGeom prst="rect">
            <a:avLst/>
          </a:prstGeom>
          <a:solidFill>
            <a:srgbClr val="0033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В 2017 году:</a:t>
            </a:r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766763" y="1466649"/>
            <a:ext cx="2160886" cy="358983"/>
          </a:xfrm>
          <a:prstGeom prst="rect">
            <a:avLst/>
          </a:prstGeom>
          <a:solidFill>
            <a:srgbClr val="00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В 2016 году:</a:t>
            </a:r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756643" y="3841884"/>
            <a:ext cx="10460831" cy="523220"/>
          </a:xfrm>
          <a:prstGeom prst="rect">
            <a:avLst/>
          </a:prstGeom>
          <a:solidFill>
            <a:srgbClr val="E1EBE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/>
              <a:t>в соответствии с обращениями следственных органов и органов полиции специалисты организаций социального обслуживания приняли участие в следственных действиях, проводимых с участием 202 несовершеннолетних. </a:t>
            </a:r>
          </a:p>
        </p:txBody>
      </p: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766763" y="4437063"/>
            <a:ext cx="10369797" cy="523220"/>
          </a:xfrm>
          <a:prstGeom prst="rect">
            <a:avLst/>
          </a:prstGeom>
          <a:solidFill>
            <a:srgbClr val="B3CEC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/>
              <a:t>С согласия законных представителей 42 несовершеннолетних участника правоприменительных процедур зачислены на социальное обслуживание.</a:t>
            </a:r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766763" y="5157788"/>
            <a:ext cx="10369797" cy="641350"/>
          </a:xfrm>
          <a:prstGeom prst="rect">
            <a:avLst/>
          </a:prstGeom>
          <a:solidFill>
            <a:srgbClr val="4B717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Всего по итогам реализации Комплекса мер в 2016 году на социальном сопровождении находились 4777 семьи</a:t>
            </a:r>
            <a:r>
              <a:rPr lang="ru-RU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333376"/>
            <a:ext cx="8031162" cy="809625"/>
          </a:xfrm>
        </p:spPr>
        <p:txBody>
          <a:bodyPr/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</a:rPr>
              <a:t>Организация деятельности служб социального сопровождения: первые результаты</a:t>
            </a: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768352" y="1987554"/>
            <a:ext cx="10521762" cy="1077218"/>
          </a:xfrm>
          <a:prstGeom prst="rect">
            <a:avLst/>
          </a:prstGeom>
          <a:solidFill>
            <a:srgbClr val="E1EBE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A50021"/>
                </a:solidFill>
              </a:rPr>
              <a:t>технологии раннего выявления и работы со случаем нарушения прав и законных интересов детей, жестокого обращения с ними.</a:t>
            </a:r>
            <a:r>
              <a:rPr lang="ru-RU" sz="1600" b="1" dirty="0"/>
              <a:t> Работа по технологии  ведения случая  в 2016 году осуществлялась со 165 семьями, из них 93 семьи были сняты с учета в связи с улучшением ситуации, в 1 квартале 2017 г. -  со 152 семьями. За 1 квартал были сняты с учета в связи с улучшением ситуации 18 семей.</a:t>
            </a: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666601" y="5354643"/>
            <a:ext cx="10623513" cy="1384995"/>
          </a:xfrm>
          <a:prstGeom prst="rect">
            <a:avLst/>
          </a:prstGeom>
          <a:solidFill>
            <a:srgbClr val="4B717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Реализация Комплекса мер и внедрение Модельной программы </a:t>
            </a:r>
            <a:r>
              <a:rPr lang="ru-RU" sz="1400" b="1" dirty="0" err="1">
                <a:solidFill>
                  <a:schemeClr val="bg1"/>
                </a:solidFill>
              </a:rPr>
              <a:t>соцсопровождения</a:t>
            </a:r>
            <a:r>
              <a:rPr lang="ru-RU" sz="1400" b="1" dirty="0">
                <a:solidFill>
                  <a:schemeClr val="bg1"/>
                </a:solidFill>
              </a:rPr>
              <a:t> семей с детьми позволили создать в регионе не только систему комплексного сопровождения семей с детьми,  объединяющую все имеющиеся ресурсы различных ведомств и учреждений, и обеспечивающую взаимосвязь между проводимыми мероприятиями и достигнутыми результатами, но и создать систему эффективного информационного, методического и кадрового обеспечения </a:t>
            </a:r>
            <a:r>
              <a:rPr lang="ru-RU" sz="1400" b="1" dirty="0" err="1">
                <a:solidFill>
                  <a:schemeClr val="bg1"/>
                </a:solidFill>
              </a:rPr>
              <a:t>соцсопровождения</a:t>
            </a:r>
            <a:r>
              <a:rPr lang="ru-RU" sz="1400" b="1" dirty="0">
                <a:solidFill>
                  <a:schemeClr val="bg1"/>
                </a:solidFill>
              </a:rPr>
              <a:t> через создание ресурсных центров и опорных площадок для работы с отдельными категориями семей. </a:t>
            </a: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754064" y="1466425"/>
            <a:ext cx="5759696" cy="416352"/>
          </a:xfrm>
          <a:prstGeom prst="rect">
            <a:avLst/>
          </a:prstGeom>
          <a:solidFill>
            <a:srgbClr val="00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Осуществлялось внедрение различных технологий</a:t>
            </a:r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758247" y="3863950"/>
            <a:ext cx="10531867" cy="1077218"/>
          </a:xfrm>
          <a:prstGeom prst="rect">
            <a:avLst/>
          </a:prstGeom>
          <a:solidFill>
            <a:srgbClr val="E1EBE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rgbClr val="A50021"/>
                </a:solidFill>
              </a:rPr>
              <a:t>технологии  социального сопровождения выпускников организации для детей-сирот,</a:t>
            </a:r>
            <a:r>
              <a:rPr lang="ru-RU" sz="1600" b="1"/>
              <a:t> детей, оставшихся без попечения родителей, а также лиц из числа детей-сирот и детей, оставшихся без попечения родителей, проживающих в помещениях маневренного фонда специализированного жилищного фонда Волгоградской области и др.</a:t>
            </a:r>
            <a:r>
              <a:rPr lang="ru-RU" sz="1600"/>
              <a:t> </a:t>
            </a:r>
            <a:r>
              <a:rPr lang="ru-RU" sz="1600" b="1"/>
              <a:t> </a:t>
            </a:r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768352" y="3168656"/>
            <a:ext cx="10521762" cy="584775"/>
          </a:xfrm>
          <a:prstGeom prst="rect">
            <a:avLst/>
          </a:prstGeom>
          <a:solidFill>
            <a:srgbClr val="B3CEC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A50021"/>
                </a:solidFill>
              </a:rPr>
              <a:t>технологии профилактики вторичного сиротства</a:t>
            </a:r>
            <a:r>
              <a:rPr lang="ru-RU" sz="1600" b="1" dirty="0"/>
              <a:t> «Новые грани», разработанной и реализованной на базе отделения дневного пребывания ГКСУ СО «Ворошиловский СРЦ».</a:t>
            </a:r>
            <a:r>
              <a:rPr lang="ru-RU" sz="1600" dirty="0"/>
              <a:t> </a:t>
            </a:r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>
            <a:off x="5781292" y="5041903"/>
            <a:ext cx="485775" cy="2555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333376"/>
            <a:ext cx="8031162" cy="809625"/>
          </a:xfrm>
        </p:spPr>
        <p:txBody>
          <a:bodyPr/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</a:rPr>
              <a:t>Организация деятельности служб социального сопровождения: первые результаты</a:t>
            </a:r>
          </a:p>
        </p:txBody>
      </p:sp>
      <p:pic>
        <p:nvPicPr>
          <p:cNvPr id="14439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4564" y="1412875"/>
            <a:ext cx="3887787" cy="2160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439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9288" y="4076700"/>
            <a:ext cx="4032250" cy="2376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439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716338"/>
            <a:ext cx="4032250" cy="2736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4397" name="Picture 13" descr="семейный фарватер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47850" y="1412875"/>
            <a:ext cx="3995738" cy="25209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400" y="1484314"/>
            <a:ext cx="10225135" cy="1800225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Региональная модель социального сопровождения семей с детьми и роль опорных организаций (ресурсных центров) в ее развитии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64200" y="4005263"/>
            <a:ext cx="4536256" cy="1223962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ru-RU" sz="2000" b="1" dirty="0" err="1">
                <a:solidFill>
                  <a:srgbClr val="003399"/>
                </a:solidFill>
                <a:latin typeface="Times New Roman" pitchFamily="18" charset="0"/>
              </a:rPr>
              <a:t>А.В.Кагитин</a:t>
            </a:r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</a:rPr>
              <a:t>,</a:t>
            </a:r>
          </a:p>
          <a:p>
            <a:pPr algn="r">
              <a:lnSpc>
                <a:spcPct val="80000"/>
              </a:lnSpc>
            </a:pPr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</a:rPr>
              <a:t>первый заместитель председателя комитета социальной защиты населения Волгоградской области</a:t>
            </a:r>
          </a:p>
        </p:txBody>
      </p:sp>
      <p:pic>
        <p:nvPicPr>
          <p:cNvPr id="143364" name="Picture 3" descr="19176-2-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1284288" cy="14319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  <p:bldP spid="1433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4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 августа 2016 года в Волгоградской области реализуется Комплекс мер по развитию эффективных практик социального сопровождения семей с детьми, нуждающихся в социальной помощи</a:t>
            </a:r>
          </a:p>
        </p:txBody>
      </p:sp>
      <p:sp>
        <p:nvSpPr>
          <p:cNvPr id="120850" name="AutoShape 18"/>
          <p:cNvSpPr>
            <a:spLocks noChangeArrowheads="1"/>
          </p:cNvSpPr>
          <p:nvPr/>
        </p:nvSpPr>
        <p:spPr bwMode="auto">
          <a:xfrm>
            <a:off x="1153603" y="1461765"/>
            <a:ext cx="3095751" cy="1375088"/>
          </a:xfrm>
          <a:prstGeom prst="diamond">
            <a:avLst/>
          </a:prstGeom>
          <a:solidFill>
            <a:srgbClr val="FC9AA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i="1" dirty="0"/>
              <a:t>Грант Фонда – </a:t>
            </a:r>
          </a:p>
          <a:p>
            <a:pPr algn="ctr"/>
            <a:r>
              <a:rPr lang="ru-RU" b="1" i="1" dirty="0"/>
              <a:t>более 8 </a:t>
            </a:r>
            <a:r>
              <a:rPr lang="ru-RU" b="1" i="1" dirty="0" err="1"/>
              <a:t>млн.руб</a:t>
            </a:r>
            <a:r>
              <a:rPr lang="ru-RU" b="1" i="1" dirty="0"/>
              <a:t>.</a:t>
            </a:r>
            <a:r>
              <a:rPr lang="ru-RU" b="1" dirty="0"/>
              <a:t> </a:t>
            </a:r>
          </a:p>
        </p:txBody>
      </p:sp>
      <p:sp>
        <p:nvSpPr>
          <p:cNvPr id="120851" name="Rectangle 19"/>
          <p:cNvSpPr>
            <a:spLocks noChangeArrowheads="1"/>
          </p:cNvSpPr>
          <p:nvPr/>
        </p:nvSpPr>
        <p:spPr bwMode="auto">
          <a:xfrm>
            <a:off x="4656136" y="2239715"/>
            <a:ext cx="6291263" cy="584775"/>
          </a:xfrm>
          <a:prstGeom prst="rect">
            <a:avLst/>
          </a:prstGeom>
          <a:solidFill>
            <a:srgbClr val="B3CEC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/>
              <a:t>Координатор реализации Комплекса мер - комитет социальной защиты населения Волгоградской области</a:t>
            </a:r>
          </a:p>
        </p:txBody>
      </p:sp>
      <p:sp>
        <p:nvSpPr>
          <p:cNvPr id="120852" name="Rectangle 20"/>
          <p:cNvSpPr>
            <a:spLocks noChangeArrowheads="1"/>
          </p:cNvSpPr>
          <p:nvPr/>
        </p:nvSpPr>
        <p:spPr bwMode="auto">
          <a:xfrm>
            <a:off x="4656137" y="1512551"/>
            <a:ext cx="6291263" cy="584775"/>
          </a:xfrm>
          <a:prstGeom prst="rect">
            <a:avLst/>
          </a:prstGeom>
          <a:solidFill>
            <a:srgbClr val="B3CEC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 err="1"/>
              <a:t>Грантополучатель</a:t>
            </a:r>
            <a:r>
              <a:rPr lang="ru-RU" sz="1600" b="1" dirty="0"/>
              <a:t> – ГКСУ СО "Ворошиловский социально-реабилитационный центр для несовершеннолетних"</a:t>
            </a:r>
            <a:r>
              <a:rPr lang="ru-RU" sz="1600" dirty="0"/>
              <a:t> </a:t>
            </a:r>
          </a:p>
        </p:txBody>
      </p:sp>
      <p:sp>
        <p:nvSpPr>
          <p:cNvPr id="120853" name="Text Box 21"/>
          <p:cNvSpPr txBox="1">
            <a:spLocks noChangeArrowheads="1"/>
          </p:cNvSpPr>
          <p:nvPr/>
        </p:nvSpPr>
        <p:spPr bwMode="auto">
          <a:xfrm>
            <a:off x="1271463" y="3912622"/>
            <a:ext cx="9865096" cy="2231380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1600" b="1" dirty="0">
                <a:solidFill>
                  <a:schemeClr val="bg1"/>
                </a:solidFill>
              </a:rPr>
              <a:t> разработка нормативных и информационно-методических документов и материалов, обеспечивающих развитие социального сопровождения семей с детьми, в Волгоградской области; </a:t>
            </a:r>
          </a:p>
          <a:p>
            <a:endParaRPr lang="ru-RU" sz="500" b="1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ru-RU" sz="1600" b="1" dirty="0">
                <a:solidFill>
                  <a:schemeClr val="bg1"/>
                </a:solidFill>
              </a:rPr>
              <a:t> обеспечение эффективных изменений в системе </a:t>
            </a:r>
            <a:r>
              <a:rPr lang="ru-RU" sz="1600" b="1" dirty="0" err="1">
                <a:solidFill>
                  <a:schemeClr val="bg1"/>
                </a:solidFill>
              </a:rPr>
              <a:t>соцподдержки</a:t>
            </a:r>
            <a:r>
              <a:rPr lang="ru-RU" sz="1600" b="1" dirty="0">
                <a:solidFill>
                  <a:schemeClr val="bg1"/>
                </a:solidFill>
              </a:rPr>
              <a:t> семей с детьми посредством </a:t>
            </a:r>
            <a:r>
              <a:rPr lang="ru-RU" sz="1600" b="1" dirty="0" err="1">
                <a:solidFill>
                  <a:schemeClr val="bg1"/>
                </a:solidFill>
              </a:rPr>
              <a:t>институализации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соцсопровождения</a:t>
            </a:r>
            <a:r>
              <a:rPr lang="ru-RU" sz="1600" b="1" dirty="0">
                <a:solidFill>
                  <a:schemeClr val="bg1"/>
                </a:solidFill>
              </a:rPr>
              <a:t> семей с детьми, нуждающихся в </a:t>
            </a:r>
            <a:r>
              <a:rPr lang="ru-RU" sz="1600" b="1" dirty="0" err="1">
                <a:solidFill>
                  <a:schemeClr val="bg1"/>
                </a:solidFill>
              </a:rPr>
              <a:t>соцпомощи</a:t>
            </a:r>
            <a:r>
              <a:rPr lang="ru-RU" sz="1600" b="1" dirty="0">
                <a:solidFill>
                  <a:schemeClr val="bg1"/>
                </a:solidFill>
              </a:rPr>
              <a:t>, на основе Модельной программы социального сопровождения семей с детьми;</a:t>
            </a:r>
          </a:p>
          <a:p>
            <a:endParaRPr lang="ru-RU" sz="400" b="1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ru-RU" sz="1600" b="1" dirty="0">
                <a:solidFill>
                  <a:schemeClr val="bg1"/>
                </a:solidFill>
              </a:rPr>
              <a:t> формирование устойчивой продуктивной модели внутриотраслевого и межведомственного взаимодействия по социальному сопровождению семей с детьми.</a:t>
            </a:r>
          </a:p>
        </p:txBody>
      </p:sp>
      <p:sp>
        <p:nvSpPr>
          <p:cNvPr id="120854" name="Text Box 22"/>
          <p:cNvSpPr txBox="1">
            <a:spLocks noChangeArrowheads="1"/>
          </p:cNvSpPr>
          <p:nvPr/>
        </p:nvSpPr>
        <p:spPr bwMode="auto">
          <a:xfrm>
            <a:off x="3431704" y="3213101"/>
            <a:ext cx="7704855" cy="58477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chemeClr val="bg1"/>
                </a:solidFill>
              </a:rPr>
              <a:t>Повышение качества социальной помощи семьям с детьми, уровня ее доступности и результативности; профилактика социального сиротства.</a:t>
            </a:r>
          </a:p>
        </p:txBody>
      </p:sp>
      <p:sp>
        <p:nvSpPr>
          <p:cNvPr id="120855" name="Rectangle 23"/>
          <p:cNvSpPr>
            <a:spLocks noChangeArrowheads="1"/>
          </p:cNvSpPr>
          <p:nvPr/>
        </p:nvSpPr>
        <p:spPr bwMode="auto">
          <a:xfrm>
            <a:off x="767408" y="3212976"/>
            <a:ext cx="2447925" cy="36036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/>
              <a:t>Цель Комплекса мер</a:t>
            </a:r>
          </a:p>
        </p:txBody>
      </p:sp>
      <p:sp>
        <p:nvSpPr>
          <p:cNvPr id="53281" name="Text Box 33"/>
          <p:cNvSpPr txBox="1">
            <a:spLocks noChangeArrowheads="1"/>
          </p:cNvSpPr>
          <p:nvPr/>
        </p:nvSpPr>
        <p:spPr bwMode="auto">
          <a:xfrm rot="-5400000">
            <a:off x="-204935" y="4676765"/>
            <a:ext cx="2376488" cy="338554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latin typeface="Times New Roman" pitchFamily="18" charset="0"/>
                <a:cs typeface="Arial" charset="0"/>
              </a:rPr>
              <a:t>Задачи </a:t>
            </a:r>
            <a:r>
              <a:rPr lang="ru-RU" altLang="ru-RU" sz="1600" b="1" dirty="0">
                <a:latin typeface="Times New Roman" pitchFamily="18" charset="0"/>
                <a:cs typeface="Arial" charset="0"/>
              </a:rPr>
              <a:t>Комплекса</a:t>
            </a:r>
            <a:r>
              <a:rPr lang="ru-RU" altLang="ru-RU" sz="1400" b="1" dirty="0">
                <a:latin typeface="Times New Roman" pitchFamily="18" charset="0"/>
                <a:cs typeface="Arial" charset="0"/>
              </a:rPr>
              <a:t> мер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Rectangle 10"/>
          <p:cNvSpPr>
            <a:spLocks noGrp="1" noChangeArrowheads="1"/>
          </p:cNvSpPr>
          <p:nvPr>
            <p:ph type="title"/>
          </p:nvPr>
        </p:nvSpPr>
        <p:spPr>
          <a:xfrm>
            <a:off x="260352" y="171448"/>
            <a:ext cx="10687049" cy="91440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</a:rPr>
              <a:t>Какие мероприятия уже предприняты 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по 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реализации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Комплекса </a:t>
            </a:r>
            <a:r>
              <a:rPr lang="ru-RU" sz="1800" b="1" dirty="0">
                <a:solidFill>
                  <a:schemeClr val="bg1"/>
                </a:solidFill>
              </a:rPr>
              <a:t>мер по развитию эффективных практик социального сопровождения </a:t>
            </a:r>
            <a:r>
              <a:rPr lang="ru-RU" sz="1800" b="1" dirty="0" smtClean="0">
                <a:solidFill>
                  <a:schemeClr val="bg1"/>
                </a:solidFill>
              </a:rPr>
              <a:t/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семей </a:t>
            </a:r>
            <a:r>
              <a:rPr lang="ru-RU" sz="1800" b="1" dirty="0">
                <a:solidFill>
                  <a:schemeClr val="bg1"/>
                </a:solidFill>
              </a:rPr>
              <a:t>с детьми, нуждающихся в социальной помощи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1536" name="AutoShape 32"/>
          <p:cNvSpPr>
            <a:spLocks noChangeArrowheads="1"/>
          </p:cNvSpPr>
          <p:nvPr/>
        </p:nvSpPr>
        <p:spPr bwMode="auto">
          <a:xfrm>
            <a:off x="1199456" y="1557338"/>
            <a:ext cx="3887787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Подготовлена нормативная </a:t>
            </a:r>
          </a:p>
          <a:p>
            <a:pPr algn="ctr"/>
            <a:r>
              <a:rPr lang="ru-RU" dirty="0"/>
              <a:t>правовая база</a:t>
            </a:r>
          </a:p>
        </p:txBody>
      </p:sp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6024563" y="1557338"/>
            <a:ext cx="4922838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Созданы службы социального </a:t>
            </a:r>
          </a:p>
          <a:p>
            <a:pPr algn="ctr"/>
            <a:r>
              <a:rPr lang="ru-RU" dirty="0"/>
              <a:t>сопровождения, службы содействия </a:t>
            </a:r>
          </a:p>
          <a:p>
            <a:pPr algn="ctr"/>
            <a:r>
              <a:rPr lang="ru-RU" dirty="0"/>
              <a:t>семейному устройству</a:t>
            </a:r>
          </a:p>
        </p:txBody>
      </p:sp>
      <p:sp>
        <p:nvSpPr>
          <p:cNvPr id="21538" name="AutoShape 34"/>
          <p:cNvSpPr>
            <a:spLocks noChangeArrowheads="1"/>
          </p:cNvSpPr>
          <p:nvPr/>
        </p:nvSpPr>
        <p:spPr bwMode="auto">
          <a:xfrm>
            <a:off x="5880100" y="3306765"/>
            <a:ext cx="5067301" cy="11509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Утверждены положения о службе</a:t>
            </a:r>
          </a:p>
          <a:p>
            <a:pPr algn="ctr"/>
            <a:r>
              <a:rPr lang="ru-RU" dirty="0" err="1"/>
              <a:t>соцсопровождения</a:t>
            </a:r>
            <a:r>
              <a:rPr lang="ru-RU" dirty="0"/>
              <a:t> </a:t>
            </a:r>
            <a:r>
              <a:rPr lang="ru-RU" sz="1400" b="1" dirty="0"/>
              <a:t>с учетом </a:t>
            </a:r>
          </a:p>
          <a:p>
            <a:pPr algn="ctr"/>
            <a:r>
              <a:rPr lang="ru-RU" sz="1400" b="1" dirty="0"/>
              <a:t>специфики деятельности и особенностей </a:t>
            </a:r>
          </a:p>
          <a:p>
            <a:pPr algn="ctr"/>
            <a:r>
              <a:rPr lang="ru-RU" sz="1400" b="1" dirty="0"/>
              <a:t>контингента получателей </a:t>
            </a:r>
            <a:r>
              <a:rPr lang="ru-RU" sz="1400" b="1" dirty="0" err="1"/>
              <a:t>соцуслуг</a:t>
            </a:r>
            <a:endParaRPr lang="ru-RU" sz="1400" b="1" dirty="0"/>
          </a:p>
        </p:txBody>
      </p:sp>
      <p:sp>
        <p:nvSpPr>
          <p:cNvPr id="21539" name="AutoShape 35"/>
          <p:cNvSpPr>
            <a:spLocks noChangeArrowheads="1"/>
          </p:cNvSpPr>
          <p:nvPr/>
        </p:nvSpPr>
        <p:spPr bwMode="auto">
          <a:xfrm>
            <a:off x="1230735" y="3348436"/>
            <a:ext cx="3887787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Созданы на базе  организаций </a:t>
            </a:r>
          </a:p>
          <a:p>
            <a:pPr algn="ctr"/>
            <a:r>
              <a:rPr lang="ru-RU" dirty="0" err="1"/>
              <a:t>соцобслуживания</a:t>
            </a:r>
            <a:r>
              <a:rPr lang="ru-RU" dirty="0"/>
              <a:t> семейно-</a:t>
            </a:r>
          </a:p>
          <a:p>
            <a:pPr algn="ctr"/>
            <a:r>
              <a:rPr lang="ru-RU" dirty="0"/>
              <a:t>консультативные пункты</a:t>
            </a:r>
          </a:p>
        </p:txBody>
      </p:sp>
      <p:sp>
        <p:nvSpPr>
          <p:cNvPr id="21540" name="AutoShape 36"/>
          <p:cNvSpPr>
            <a:spLocks noChangeArrowheads="1"/>
          </p:cNvSpPr>
          <p:nvPr/>
        </p:nvSpPr>
        <p:spPr bwMode="auto">
          <a:xfrm>
            <a:off x="5863877" y="5160175"/>
            <a:ext cx="5083524" cy="10080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 Используется</a:t>
            </a:r>
          </a:p>
          <a:p>
            <a:pPr algn="ctr"/>
            <a:r>
              <a:rPr lang="ru-RU" dirty="0"/>
              <a:t>информационный ресурс-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b="1" dirty="0" smtClean="0"/>
              <a:t>«Регистр получателей </a:t>
            </a:r>
            <a:r>
              <a:rPr lang="ru-RU" sz="1400" b="1" dirty="0" err="1"/>
              <a:t>соцуслуг</a:t>
            </a:r>
            <a:endParaRPr lang="ru-RU" sz="1400" b="1" dirty="0"/>
          </a:p>
          <a:p>
            <a:pPr algn="ctr"/>
            <a:r>
              <a:rPr lang="ru-RU" sz="1400" b="1" dirty="0"/>
              <a:t>Волгоградской области»</a:t>
            </a:r>
          </a:p>
        </p:txBody>
      </p:sp>
      <p:sp>
        <p:nvSpPr>
          <p:cNvPr id="21541" name="AutoShape 37"/>
          <p:cNvSpPr>
            <a:spLocks noChangeArrowheads="1"/>
          </p:cNvSpPr>
          <p:nvPr/>
        </p:nvSpPr>
        <p:spPr bwMode="auto">
          <a:xfrm>
            <a:off x="1230735" y="5073256"/>
            <a:ext cx="3887788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Определены ресурсные и базовые</a:t>
            </a:r>
          </a:p>
          <a:p>
            <a:pPr algn="ctr"/>
            <a:r>
              <a:rPr lang="ru-RU" dirty="0"/>
              <a:t>центры, опорные </a:t>
            </a:r>
            <a:r>
              <a:rPr lang="ru-RU" dirty="0" smtClean="0"/>
              <a:t>площадки</a:t>
            </a:r>
            <a:endParaRPr lang="ru-RU" dirty="0"/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2063055" y="2616201"/>
            <a:ext cx="2304876" cy="360363"/>
          </a:xfrm>
          <a:prstGeom prst="rect">
            <a:avLst/>
          </a:prstGeom>
          <a:solidFill>
            <a:srgbClr val="B3CEC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/>
              <a:t>Утверждены 9 НПА</a:t>
            </a: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2063055" y="4448576"/>
            <a:ext cx="2304876" cy="360363"/>
          </a:xfrm>
          <a:prstGeom prst="rect">
            <a:avLst/>
          </a:prstGeom>
          <a:solidFill>
            <a:srgbClr val="B3CEC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/>
              <a:t>43 СКП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6167439" y="2636839"/>
            <a:ext cx="4537073" cy="504825"/>
          </a:xfrm>
          <a:prstGeom prst="rect">
            <a:avLst/>
          </a:prstGeom>
          <a:solidFill>
            <a:srgbClr val="B3CEC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/>
              <a:t>74 службы, которые охватывают всю</a:t>
            </a:r>
          </a:p>
          <a:p>
            <a:pPr algn="ctr"/>
            <a:r>
              <a:rPr lang="ru-RU" sz="1600" b="1" dirty="0"/>
              <a:t>территорию области</a:t>
            </a:r>
          </a:p>
        </p:txBody>
      </p:sp>
      <p:sp>
        <p:nvSpPr>
          <p:cNvPr id="21545" name="Rectangle 41"/>
          <p:cNvSpPr>
            <a:spLocks noChangeArrowheads="1"/>
          </p:cNvSpPr>
          <p:nvPr/>
        </p:nvSpPr>
        <p:spPr bwMode="auto">
          <a:xfrm>
            <a:off x="6160368" y="4556526"/>
            <a:ext cx="4544143" cy="504825"/>
          </a:xfrm>
          <a:prstGeom prst="rect">
            <a:avLst/>
          </a:prstGeom>
          <a:solidFill>
            <a:srgbClr val="B3CEC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 dirty="0"/>
              <a:t>Разработаны порядки </a:t>
            </a:r>
          </a:p>
          <a:p>
            <a:pPr algn="ctr"/>
            <a:r>
              <a:rPr lang="ru-RU" sz="1400" b="1" dirty="0" err="1"/>
              <a:t>соцсопровождения</a:t>
            </a:r>
            <a:endParaRPr lang="ru-RU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333376"/>
            <a:ext cx="8031162" cy="809625"/>
          </a:xfrm>
        </p:spPr>
        <p:txBody>
          <a:bodyPr/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</a:rPr>
              <a:t>Организация деятельности ресурсных и базовых центров, опорных площадок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95400" y="1916114"/>
            <a:ext cx="10659714" cy="1908215"/>
          </a:xfrm>
          <a:prstGeom prst="rect">
            <a:avLst/>
          </a:prstGeom>
          <a:solidFill>
            <a:srgbClr val="E1EBE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/>
              <a:t>3 ресурсных центра</a:t>
            </a:r>
            <a:r>
              <a:rPr lang="ru-RU" sz="2000" b="1" dirty="0"/>
              <a:t> </a:t>
            </a:r>
          </a:p>
          <a:p>
            <a:pPr>
              <a:buFontTx/>
              <a:buChar char="•"/>
            </a:pPr>
            <a:r>
              <a:rPr lang="ru-RU" sz="1200" b="1" dirty="0"/>
              <a:t> </a:t>
            </a:r>
            <a:r>
              <a:rPr lang="ru-RU" sz="1400" b="1" dirty="0"/>
              <a:t>ГКУ СО "Волгоградский областной центр психолого-педагогической помощи населению" - по социальному сопровождению семей, находящихся в социально опасном положении. </a:t>
            </a:r>
          </a:p>
          <a:p>
            <a:pPr>
              <a:buFontTx/>
              <a:buChar char="•"/>
            </a:pPr>
            <a:r>
              <a:rPr lang="ru-RU" sz="1400" b="1" dirty="0"/>
              <a:t> ГКСУ СО "Ворошиловский социально-реабилитационный центр для несовершеннолетних" - по </a:t>
            </a:r>
            <a:r>
              <a:rPr lang="ru-RU" sz="1400" b="1" dirty="0" err="1"/>
              <a:t>постсопровождению</a:t>
            </a:r>
            <a:r>
              <a:rPr lang="ru-RU" sz="1400" b="1" dirty="0"/>
              <a:t> семей воспитанников, прошедших реабилитацию в социально-реабилитационных центрах (отделениях).</a:t>
            </a:r>
          </a:p>
          <a:p>
            <a:pPr>
              <a:buFontTx/>
              <a:buChar char="•"/>
            </a:pPr>
            <a:r>
              <a:rPr lang="ru-RU" sz="1400" b="1" dirty="0"/>
              <a:t>  ГКОУ для детей, нуждающихся в психолого-педагогической и медико-социальной помощи, "Волгоградский областной центр психолого-медико-социального сопровождения" - по сопровождению замещающих семей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655149" y="3860801"/>
            <a:ext cx="10699965" cy="523220"/>
          </a:xfrm>
          <a:prstGeom prst="rect">
            <a:avLst/>
          </a:prstGeom>
          <a:solidFill>
            <a:srgbClr val="B3CEC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/>
              <a:t>базовое учреждение в сфере социального сопровождения семей с детьми-инвалидами, в том числе с расстройствами аутистического спектра (</a:t>
            </a:r>
            <a:r>
              <a:rPr lang="ru-RU" sz="1400" dirty="0"/>
              <a:t>ГБСУСО "Областной реабилитационный центр для детей-инвалидов "</a:t>
            </a:r>
            <a:r>
              <a:rPr lang="ru-RU" sz="1400" b="1" dirty="0"/>
              <a:t>Надежда</a:t>
            </a:r>
            <a:r>
              <a:rPr lang="ru-RU" sz="1400" dirty="0"/>
              <a:t>"</a:t>
            </a:r>
            <a:r>
              <a:rPr lang="ru-RU" sz="1400" b="1" dirty="0"/>
              <a:t>)</a:t>
            </a:r>
            <a:r>
              <a:rPr lang="ru-RU" sz="1400" dirty="0"/>
              <a:t> 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617158" y="5934706"/>
            <a:ext cx="10754327" cy="523220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опорная площадка по разработке технологии социального сопровождения семей, пострадавших в результате чрезвычайной ситуации </a:t>
            </a:r>
            <a:r>
              <a:rPr lang="ru-RU" sz="1400" dirty="0">
                <a:solidFill>
                  <a:schemeClr val="bg1"/>
                </a:solidFill>
              </a:rPr>
              <a:t>(ГКУ СО "Дзержинский центр социального обслуживания населения") 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1774825" y="1484313"/>
            <a:ext cx="1943100" cy="360362"/>
          </a:xfrm>
          <a:prstGeom prst="rect">
            <a:avLst/>
          </a:prstGeom>
          <a:solidFill>
            <a:srgbClr val="00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Определены:</a:t>
            </a: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651504" y="4444853"/>
            <a:ext cx="10719981" cy="523220"/>
          </a:xfrm>
          <a:prstGeom prst="rect">
            <a:avLst/>
          </a:prstGeom>
          <a:solidFill>
            <a:srgbClr val="B3CEC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/>
              <a:t>базовое учреждение по организации социального сопровождения</a:t>
            </a:r>
            <a:r>
              <a:rPr lang="ru-RU" sz="1400" dirty="0"/>
              <a:t> </a:t>
            </a:r>
            <a:r>
              <a:rPr lang="ru-RU" sz="1400" b="1" dirty="0"/>
              <a:t>несовершеннолетних, отбывающих и отбывших наказание в колонии, и их семей </a:t>
            </a:r>
            <a:r>
              <a:rPr lang="ru-RU" sz="1400" dirty="0"/>
              <a:t>(ГКУ СО "</a:t>
            </a:r>
            <a:r>
              <a:rPr lang="ru-RU" sz="1400" dirty="0" err="1"/>
              <a:t>Камышинский</a:t>
            </a:r>
            <a:r>
              <a:rPr lang="ru-RU" sz="1400" dirty="0"/>
              <a:t> центр психолого- педагогической помощи населению") 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617158" y="5040517"/>
            <a:ext cx="10754328" cy="738664"/>
          </a:xfrm>
          <a:prstGeom prst="rect">
            <a:avLst/>
          </a:prstGeom>
          <a:solidFill>
            <a:srgbClr val="B3CEC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/>
              <a:t>базовое учреждение, ориентированное на работу с детьми с умственной отсталостью, имеющими родителей/законных представителей по  формированию системы сопровождаемого проживания </a:t>
            </a:r>
            <a:r>
              <a:rPr lang="ru-RU" sz="1400" dirty="0"/>
              <a:t>(ГКССУСО Волгоградский областной реабилитационный центр для детей-</a:t>
            </a:r>
            <a:r>
              <a:rPr lang="ru-RU" sz="1400" dirty="0" err="1"/>
              <a:t>инвалидов"Доверие</a:t>
            </a:r>
            <a:r>
              <a:rPr lang="ru-RU" sz="1400" dirty="0"/>
              <a:t>")</a:t>
            </a:r>
            <a:endParaRPr lang="ru-RU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333376"/>
            <a:ext cx="8031162" cy="809625"/>
          </a:xfrm>
        </p:spPr>
        <p:txBody>
          <a:bodyPr/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</a:rPr>
              <a:t>Организация деятельности ресурсных и базовых центров, опорных площадок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839416" y="1484314"/>
            <a:ext cx="10262768" cy="738664"/>
          </a:xfrm>
          <a:prstGeom prst="rect">
            <a:avLst/>
          </a:prstGeom>
          <a:solidFill>
            <a:srgbClr val="E1EBE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/>
              <a:t>в деятельность 148-ми медицинских, образовательных и социальных организаций внедрена технология по социальному сопровождению детей, с участием которых или в интересах которых осуществляются правоприменительные процедуры (действия);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846936" y="2276476"/>
            <a:ext cx="10264124" cy="954107"/>
          </a:xfrm>
          <a:prstGeom prst="rect">
            <a:avLst/>
          </a:prstGeom>
          <a:solidFill>
            <a:srgbClr val="B3CEC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/>
              <a:t>разработан алгоритм работы с выпускниками организаций для детей-сирот, детей, оставшихся без попечения родителей, а также лиц из числа детей-сирот и детей, оставшихся без попечения родителей, концентрированно проживающих в помещениях маневренного фонда специализированного жилищного фонда Волгоградской области г. Волгограда </a:t>
            </a: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816693" y="3787780"/>
            <a:ext cx="10295103" cy="307777"/>
          </a:xfrm>
          <a:prstGeom prst="rect">
            <a:avLst/>
          </a:prstGeom>
          <a:solidFill>
            <a:srgbClr val="4B717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анализ отчетных материалов по направлениям работы и обобщение опыта, накопленного в учреждениях, </a:t>
            </a:r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2640014" y="3370272"/>
            <a:ext cx="6048375" cy="358775"/>
          </a:xfrm>
          <a:prstGeom prst="rect">
            <a:avLst/>
          </a:prstGeom>
          <a:solidFill>
            <a:srgbClr val="00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Задачи ресурсных и базовых центров, опорных площадок:</a:t>
            </a:r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816693" y="4162428"/>
            <a:ext cx="10295103" cy="307777"/>
          </a:xfrm>
          <a:prstGeom prst="rect">
            <a:avLst/>
          </a:prstGeom>
          <a:solidFill>
            <a:srgbClr val="4B717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>
                <a:solidFill>
                  <a:schemeClr val="bg1"/>
                </a:solidFill>
              </a:rPr>
              <a:t>подготовка и проведение семинаров, совещаний, рабочих встреч, круглых столов, </a:t>
            </a:r>
          </a:p>
        </p:txBody>
      </p:sp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816693" y="4522791"/>
            <a:ext cx="10295103" cy="400110"/>
          </a:xfrm>
          <a:prstGeom prst="rect">
            <a:avLst/>
          </a:prstGeom>
          <a:solidFill>
            <a:srgbClr val="4B717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участие в разработке нормативных правовых документов в рамках реализации модельной программы,</a:t>
            </a:r>
            <a:r>
              <a:rPr lang="ru-RU" sz="2000" dirty="0"/>
              <a:t> </a:t>
            </a:r>
          </a:p>
        </p:txBody>
      </p:sp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816693" y="4984752"/>
            <a:ext cx="10295103" cy="523220"/>
          </a:xfrm>
          <a:prstGeom prst="rect">
            <a:avLst/>
          </a:prstGeom>
          <a:solidFill>
            <a:srgbClr val="4B717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разработка  методических материалов по вопросам </a:t>
            </a:r>
            <a:r>
              <a:rPr lang="ru-RU" sz="1400" b="1" dirty="0" err="1">
                <a:solidFill>
                  <a:schemeClr val="bg1"/>
                </a:solidFill>
              </a:rPr>
              <a:t>соцсопровождения</a:t>
            </a:r>
            <a:r>
              <a:rPr lang="ru-RU" sz="1400" b="1" dirty="0">
                <a:solidFill>
                  <a:schemeClr val="bg1"/>
                </a:solidFill>
              </a:rPr>
              <a:t> отдельных категорий семей с детьми, внедрение новых технологий и методов работы с семьями , </a:t>
            </a:r>
          </a:p>
        </p:txBody>
      </p:sp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816693" y="5588004"/>
            <a:ext cx="10295103" cy="307777"/>
          </a:xfrm>
          <a:prstGeom prst="rect">
            <a:avLst/>
          </a:prstGeom>
          <a:solidFill>
            <a:srgbClr val="4B717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>
                <a:solidFill>
                  <a:schemeClr val="bg1"/>
                </a:solidFill>
              </a:rPr>
              <a:t>организация обучения специалистов учреждений. </a:t>
            </a:r>
          </a:p>
        </p:txBody>
      </p:sp>
      <p:sp>
        <p:nvSpPr>
          <p:cNvPr id="126989" name="Rectangle 13"/>
          <p:cNvSpPr>
            <a:spLocks noChangeArrowheads="1"/>
          </p:cNvSpPr>
          <p:nvPr/>
        </p:nvSpPr>
        <p:spPr bwMode="auto">
          <a:xfrm>
            <a:off x="793969" y="6005518"/>
            <a:ext cx="10308215" cy="79216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rgbClr val="660066"/>
                </a:solidFill>
              </a:rPr>
              <a:t>Таким образом, в рамках Комплекса мер в регионе создана сеть служб </a:t>
            </a:r>
            <a:r>
              <a:rPr lang="ru-RU" sz="1400" b="1" dirty="0" err="1">
                <a:solidFill>
                  <a:srgbClr val="660066"/>
                </a:solidFill>
              </a:rPr>
              <a:t>соцсопровождения</a:t>
            </a:r>
            <a:r>
              <a:rPr lang="ru-RU" sz="1400" b="1" dirty="0">
                <a:solidFill>
                  <a:srgbClr val="660066"/>
                </a:solidFill>
              </a:rPr>
              <a:t> семей, </a:t>
            </a:r>
          </a:p>
          <a:p>
            <a:pPr algn="ctr"/>
            <a:r>
              <a:rPr lang="ru-RU" sz="1400" b="1" dirty="0">
                <a:solidFill>
                  <a:srgbClr val="660066"/>
                </a:solidFill>
              </a:rPr>
              <a:t>методическое обеспечение и мониторинг деятельности которых осуществляют </a:t>
            </a:r>
          </a:p>
          <a:p>
            <a:pPr algn="ctr"/>
            <a:r>
              <a:rPr lang="ru-RU" sz="1400" b="1" dirty="0">
                <a:solidFill>
                  <a:srgbClr val="660066"/>
                </a:solidFill>
              </a:rPr>
              <a:t>ресурсные и базовые центры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</a:rPr>
              <a:t>Межведомственное взаимодействие при организации социального сопровождения</a:t>
            </a:r>
          </a:p>
        </p:txBody>
      </p:sp>
      <p:pic>
        <p:nvPicPr>
          <p:cNvPr id="32773" name="Picture 2" descr="T:\Сувернев\Разное\Презентации\2014\сопровождение семей воспитывающих Детей-инвалидов\материал\карта+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384" y="1412864"/>
            <a:ext cx="5761037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4295800" y="1319779"/>
            <a:ext cx="7056784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/>
            <a:r>
              <a:rPr lang="ru-RU" sz="1400" b="1" dirty="0">
                <a:solidFill>
                  <a:srgbClr val="000099"/>
                </a:solidFill>
              </a:rPr>
              <a:t>В систему </a:t>
            </a:r>
            <a:r>
              <a:rPr lang="ru-RU" sz="1400" b="1" dirty="0" err="1">
                <a:solidFill>
                  <a:srgbClr val="000099"/>
                </a:solidFill>
              </a:rPr>
              <a:t>соцсопровождения</a:t>
            </a:r>
            <a:r>
              <a:rPr lang="ru-RU" sz="1400" b="1" dirty="0">
                <a:solidFill>
                  <a:srgbClr val="000099"/>
                </a:solidFill>
              </a:rPr>
              <a:t> региона включены </a:t>
            </a:r>
          </a:p>
          <a:p>
            <a:pPr algn="r"/>
            <a:r>
              <a:rPr lang="ru-RU" sz="1400" b="1" dirty="0">
                <a:solidFill>
                  <a:srgbClr val="000099"/>
                </a:solidFill>
              </a:rPr>
              <a:t>7 органов исполнительной власти и их подведомственные </a:t>
            </a:r>
          </a:p>
          <a:p>
            <a:pPr algn="r"/>
            <a:r>
              <a:rPr lang="ru-RU" sz="1400" b="1" dirty="0">
                <a:solidFill>
                  <a:srgbClr val="000099"/>
                </a:solidFill>
              </a:rPr>
              <a:t>учреждения, Уполномоченный по правам ребенка </a:t>
            </a:r>
          </a:p>
          <a:p>
            <a:pPr algn="r"/>
            <a:r>
              <a:rPr lang="ru-RU" sz="1400" b="1" dirty="0">
                <a:solidFill>
                  <a:srgbClr val="000099"/>
                </a:solidFill>
              </a:rPr>
              <a:t>в Волгоградской области, комиссия по делам </a:t>
            </a:r>
          </a:p>
          <a:p>
            <a:pPr algn="r"/>
            <a:r>
              <a:rPr lang="ru-RU" sz="1400" b="1" dirty="0">
                <a:solidFill>
                  <a:srgbClr val="000099"/>
                </a:solidFill>
              </a:rPr>
              <a:t>несовершеннолетних и защите их прав, </a:t>
            </a:r>
          </a:p>
          <a:p>
            <a:pPr algn="r"/>
            <a:r>
              <a:rPr lang="ru-RU" sz="1400" b="1" dirty="0">
                <a:solidFill>
                  <a:srgbClr val="000099"/>
                </a:solidFill>
              </a:rPr>
              <a:t>подразделения органов внутренних дел, </a:t>
            </a:r>
          </a:p>
          <a:p>
            <a:pPr algn="r"/>
            <a:r>
              <a:rPr lang="ru-RU" sz="1400" b="1" dirty="0">
                <a:solidFill>
                  <a:srgbClr val="000099"/>
                </a:solidFill>
              </a:rPr>
              <a:t>Следственный комитет РФ </a:t>
            </a:r>
          </a:p>
          <a:p>
            <a:pPr algn="r"/>
            <a:r>
              <a:rPr lang="ru-RU" sz="1400" b="1" dirty="0">
                <a:solidFill>
                  <a:srgbClr val="000099"/>
                </a:solidFill>
              </a:rPr>
              <a:t>по Волгоградской области, общественные </a:t>
            </a:r>
          </a:p>
          <a:p>
            <a:pPr algn="r"/>
            <a:r>
              <a:rPr lang="ru-RU" sz="1400" b="1" dirty="0">
                <a:solidFill>
                  <a:srgbClr val="000099"/>
                </a:solidFill>
              </a:rPr>
              <a:t>организации и объединения </a:t>
            </a:r>
          </a:p>
          <a:p>
            <a:pPr algn="r"/>
            <a:r>
              <a:rPr lang="ru-RU" sz="1400" b="1" dirty="0">
                <a:solidFill>
                  <a:srgbClr val="000099"/>
                </a:solidFill>
              </a:rPr>
              <a:t>(в том числе религиозные) </a:t>
            </a:r>
          </a:p>
        </p:txBody>
      </p:sp>
      <p:pic>
        <p:nvPicPr>
          <p:cNvPr id="32777" name="Picture 9" descr="Фото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7811" y="3644900"/>
            <a:ext cx="3830637" cy="23764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latin typeface="Times New Roman" pitchFamily="18" charset="0"/>
              </a:rPr>
              <a:t>Межведомственное взаимодействие при организации социального сопровождения</a:t>
            </a: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1127448" y="1458825"/>
            <a:ext cx="9819953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b="1" i="1" dirty="0">
                <a:solidFill>
                  <a:srgbClr val="000099"/>
                </a:solidFill>
              </a:rPr>
              <a:t>Информация  </a:t>
            </a:r>
            <a:r>
              <a:rPr lang="ru-RU" sz="1600" b="1" i="1" dirty="0">
                <a:solidFill>
                  <a:srgbClr val="000099"/>
                </a:solidFill>
              </a:rPr>
              <a:t>О </a:t>
            </a:r>
            <a:r>
              <a:rPr lang="ru-RU" b="1" i="1" dirty="0">
                <a:solidFill>
                  <a:srgbClr val="000099"/>
                </a:solidFill>
              </a:rPr>
              <a:t>результатах социального сопровождения семьи аккумулируется в органах и учреждениях социальной защиты населения и при необходимости направляется в орган либо учреждение, осуществляющее работу с семьей, в соответствии с действующим законодательством.</a:t>
            </a:r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1402815" y="3021672"/>
            <a:ext cx="9144748" cy="1323439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Используется система работы, сформированная в ходе реализации 120-ФЗ, 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</a:rPr>
              <a:t>с дополнением ее новыми механизмами, связанными с оказанием помощи определенным категориям семей (пострадавших от чрезвычайных ситуаций, имеющих детей - участников правоприменительных процедур и др.), что обеспечивает адресность предоставления помощи. </a:t>
            </a:r>
          </a:p>
        </p:txBody>
      </p:sp>
      <p:sp>
        <p:nvSpPr>
          <p:cNvPr id="129032" name="AutoShape 8"/>
          <p:cNvSpPr>
            <a:spLocks noChangeArrowheads="1"/>
          </p:cNvSpPr>
          <p:nvPr/>
        </p:nvSpPr>
        <p:spPr bwMode="auto">
          <a:xfrm>
            <a:off x="5735639" y="2636838"/>
            <a:ext cx="485775" cy="2159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9033" name="AutoShape 9"/>
          <p:cNvSpPr>
            <a:spLocks noChangeArrowheads="1"/>
          </p:cNvSpPr>
          <p:nvPr/>
        </p:nvSpPr>
        <p:spPr bwMode="auto">
          <a:xfrm>
            <a:off x="5735639" y="4407968"/>
            <a:ext cx="485775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9034" name="Rectangle 10"/>
          <p:cNvSpPr>
            <a:spLocks noChangeArrowheads="1"/>
          </p:cNvSpPr>
          <p:nvPr/>
        </p:nvSpPr>
        <p:spPr bwMode="auto">
          <a:xfrm>
            <a:off x="1474252" y="4841865"/>
            <a:ext cx="9144748" cy="1323439"/>
          </a:xfrm>
          <a:prstGeom prst="rect">
            <a:avLst/>
          </a:prstGeom>
          <a:solidFill>
            <a:srgbClr val="0033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Профилактика семейного неблагополучия,  социальная реабилитация, социальное обслуживание несовершеннолетних и членов их семей сохранили и укрепили интегративный характер. 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</a:rPr>
              <a:t>Системный подход к реализации мероприятий социального сопровождения обеспечивается нормативными правовыми актами.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333376"/>
            <a:ext cx="8031162" cy="809625"/>
          </a:xfrm>
        </p:spPr>
        <p:txBody>
          <a:bodyPr/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</a:rPr>
              <a:t>Организация деятельности служб социального сопровождения: первые шаги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839416" y="1989139"/>
            <a:ext cx="10369152" cy="830997"/>
          </a:xfrm>
          <a:prstGeom prst="rect">
            <a:avLst/>
          </a:prstGeom>
          <a:solidFill>
            <a:srgbClr val="E1EBE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/>
              <a:t>- в ходе реализации Комплекса мер для укрепления материальной – технической базы </a:t>
            </a:r>
            <a:r>
              <a:rPr lang="ru-RU" sz="1400" b="1" dirty="0">
                <a:solidFill>
                  <a:srgbClr val="A50021"/>
                </a:solidFill>
              </a:rPr>
              <a:t>37 служб социального сопровождения, для создания 16 пунктов проката</a:t>
            </a:r>
            <a:r>
              <a:rPr lang="ru-RU" sz="1400" b="1" dirty="0"/>
              <a:t> было закуплено оборудование, </a:t>
            </a:r>
            <a:r>
              <a:rPr lang="ru-RU" sz="1400" b="1" dirty="0">
                <a:solidFill>
                  <a:srgbClr val="A50021"/>
                </a:solidFill>
              </a:rPr>
              <a:t>для 3-х ресурсных центров</a:t>
            </a:r>
            <a:r>
              <a:rPr lang="ru-RU" sz="1400" b="1" dirty="0"/>
              <a:t> – автотранспорт;</a:t>
            </a:r>
            <a:r>
              <a:rPr lang="ru-RU" sz="2000" dirty="0"/>
              <a:t> </a:t>
            </a: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848814" y="2852739"/>
            <a:ext cx="10359753" cy="1169551"/>
          </a:xfrm>
          <a:prstGeom prst="rect">
            <a:avLst/>
          </a:prstGeom>
          <a:solidFill>
            <a:srgbClr val="B3CEC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/>
              <a:t>- было организовано обучение эффективным технологиям, методикам сопровождения в форме стажировки на базе площадок Фонда поддержки детей, находящихся в трудной жизненной ситуации, в Твери, Пскове, Великом Новгороде. В 2016 году прошли обучение 23 специалиста по следующим направлениям: сопровождение женщин, имеющих намерение отказаться от новорожденных, многодетных и неполных семей, семей с детьми-инвалидами и ограниченными возможностями здоровья.</a:t>
            </a:r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877392" y="4205289"/>
            <a:ext cx="1711904" cy="338554"/>
          </a:xfrm>
          <a:prstGeom prst="rect">
            <a:avLst/>
          </a:prstGeom>
          <a:solidFill>
            <a:srgbClr val="0033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Проведены:</a:t>
            </a:r>
          </a:p>
        </p:txBody>
      </p:sp>
      <p:sp>
        <p:nvSpPr>
          <p:cNvPr id="130057" name="Rectangle 9"/>
          <p:cNvSpPr>
            <a:spLocks noChangeArrowheads="1"/>
          </p:cNvSpPr>
          <p:nvPr/>
        </p:nvSpPr>
        <p:spPr bwMode="auto">
          <a:xfrm>
            <a:off x="868027" y="4581523"/>
            <a:ext cx="10340540" cy="584775"/>
          </a:xfrm>
          <a:prstGeom prst="rect">
            <a:avLst/>
          </a:prstGeom>
          <a:solidFill>
            <a:srgbClr val="4B717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обучающие семинары, мастер-классы, </a:t>
            </a:r>
            <a:r>
              <a:rPr lang="ru-RU" sz="1600" b="1" dirty="0" err="1">
                <a:solidFill>
                  <a:schemeClr val="bg1"/>
                </a:solidFill>
              </a:rPr>
              <a:t>вебинары</a:t>
            </a:r>
            <a:r>
              <a:rPr lang="ru-RU" sz="1600" b="1" dirty="0">
                <a:solidFill>
                  <a:schemeClr val="bg1"/>
                </a:solidFill>
              </a:rPr>
              <a:t>, направленные на повышение компетенций специалистов, работающих с семьями и детьми,</a:t>
            </a:r>
          </a:p>
        </p:txBody>
      </p:sp>
      <p:sp>
        <p:nvSpPr>
          <p:cNvPr id="130058" name="Rectangle 10"/>
          <p:cNvSpPr>
            <a:spLocks noChangeArrowheads="1"/>
          </p:cNvSpPr>
          <p:nvPr/>
        </p:nvSpPr>
        <p:spPr bwMode="auto">
          <a:xfrm>
            <a:off x="867817" y="5229225"/>
            <a:ext cx="10342594" cy="584775"/>
          </a:xfrm>
          <a:prstGeom prst="rect">
            <a:avLst/>
          </a:prstGeom>
          <a:solidFill>
            <a:srgbClr val="4B717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открытые занятия, в ходе которых осуществляется отбор наиболее результативных технологий и форм работы с семьями и детьми. </a:t>
            </a:r>
          </a:p>
        </p:txBody>
      </p:sp>
      <p:sp>
        <p:nvSpPr>
          <p:cNvPr id="130059" name="Rectangle 11"/>
          <p:cNvSpPr>
            <a:spLocks noChangeArrowheads="1"/>
          </p:cNvSpPr>
          <p:nvPr/>
        </p:nvSpPr>
        <p:spPr bwMode="auto">
          <a:xfrm>
            <a:off x="566714" y="5876928"/>
            <a:ext cx="10929886" cy="79216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/>
              <a:t>Эффективность и результативность деятельности служб соцсопровождения определяется </a:t>
            </a:r>
          </a:p>
          <a:p>
            <a:pPr algn="ctr"/>
            <a:r>
              <a:rPr lang="ru-RU" sz="1600" b="1"/>
              <a:t>с помощью матричной системы оценки, разработанной ресурсным центром ГКСУ СО </a:t>
            </a:r>
          </a:p>
          <a:p>
            <a:pPr algn="ctr"/>
            <a:r>
              <a:rPr lang="ru-RU" sz="1600" b="1"/>
              <a:t>«Ворошиловский социально-реабилитационный центр для несовершеннолетних»</a:t>
            </a:r>
          </a:p>
        </p:txBody>
      </p:sp>
      <p:sp>
        <p:nvSpPr>
          <p:cNvPr id="130060" name="Rectangle 12"/>
          <p:cNvSpPr>
            <a:spLocks noChangeArrowheads="1"/>
          </p:cNvSpPr>
          <p:nvPr/>
        </p:nvSpPr>
        <p:spPr bwMode="auto">
          <a:xfrm>
            <a:off x="877392" y="1463050"/>
            <a:ext cx="2608275" cy="360362"/>
          </a:xfrm>
          <a:prstGeom prst="rect">
            <a:avLst/>
          </a:prstGeom>
          <a:solidFill>
            <a:srgbClr val="00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За счет средств гранта: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333376"/>
            <a:ext cx="8031162" cy="809625"/>
          </a:xfrm>
        </p:spPr>
        <p:txBody>
          <a:bodyPr/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</a:rPr>
              <a:t>Организация деятельности служб социального сопровождения: первые шаги</a:t>
            </a:r>
          </a:p>
        </p:txBody>
      </p:sp>
      <p:pic>
        <p:nvPicPr>
          <p:cNvPr id="132106" name="Picture 10" descr="Фото 4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0" y="1484314"/>
            <a:ext cx="3887788" cy="2447925"/>
          </a:xfrm>
          <a:prstGeom prst="rect">
            <a:avLst/>
          </a:prstGeom>
          <a:noFill/>
        </p:spPr>
      </p:pic>
      <p:pic>
        <p:nvPicPr>
          <p:cNvPr id="132107" name="Picture 11" descr="Фото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1" y="3644901"/>
            <a:ext cx="3922713" cy="2455863"/>
          </a:xfrm>
          <a:prstGeom prst="rect">
            <a:avLst/>
          </a:prstGeom>
          <a:noFill/>
        </p:spPr>
      </p:pic>
      <p:pic>
        <p:nvPicPr>
          <p:cNvPr id="13210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5188" y="4005263"/>
            <a:ext cx="3816350" cy="2087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210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1412876"/>
            <a:ext cx="3816350" cy="223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1591</TotalTime>
  <Words>1644</Words>
  <Application>Microsoft Office PowerPoint</Application>
  <PresentationFormat>Произвольный</PresentationFormat>
  <Paragraphs>131</Paragraphs>
  <Slides>15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Скругленный</vt:lpstr>
      <vt:lpstr>Региональная модель социального сопровождения семей с детьми и роль опорных организаций (ресурсных центров) в ее развитии</vt:lpstr>
      <vt:lpstr>С августа 2016 года в Волгоградской области реализуется Комплекс мер по развитию эффективных практик социального сопровождения семей с детьми, нуждающихся в социальной помощи</vt:lpstr>
      <vt:lpstr>Какие мероприятия уже предприняты по реализации  Комплекса мер по развитию эффективных практик социального сопровождения  семей с детьми, нуждающихся в социальной помощи</vt:lpstr>
      <vt:lpstr>Организация деятельности ресурсных и базовых центров, опорных площадок</vt:lpstr>
      <vt:lpstr>Организация деятельности ресурсных и базовых центров, опорных площадок</vt:lpstr>
      <vt:lpstr>Межведомственное взаимодействие при организации социального сопровождения</vt:lpstr>
      <vt:lpstr>Межведомственное взаимодействие при организации социального сопровождения</vt:lpstr>
      <vt:lpstr>Организация деятельности служб социального сопровождения: первые шаги</vt:lpstr>
      <vt:lpstr>Организация деятельности служб социального сопровождения: первые шаги</vt:lpstr>
      <vt:lpstr>Организация деятельности служб социального сопровождения: первые результаты</vt:lpstr>
      <vt:lpstr>Организация деятельности служб социального сопровождения: первые результаты</vt:lpstr>
      <vt:lpstr>Организация деятельности служб социального сопровождения: первые результаты</vt:lpstr>
      <vt:lpstr>Организация деятельности служб социального сопровождения: первые результаты</vt:lpstr>
      <vt:lpstr>Организация деятельности служб социального сопровождения: первые результаты</vt:lpstr>
      <vt:lpstr>Региональная модель социального сопровождения семей с детьми и роль опорных организаций (ресурсных центров) в ее развитии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с представителями гражданского общества при решении социальных проблем</dc:title>
  <dc:creator>E_Abashkina</dc:creator>
  <cp:lastModifiedBy>Ульянова Ольга Вячеславовна</cp:lastModifiedBy>
  <cp:revision>119</cp:revision>
  <dcterms:created xsi:type="dcterms:W3CDTF">2016-09-16T12:43:39Z</dcterms:created>
  <dcterms:modified xsi:type="dcterms:W3CDTF">2017-07-06T06:39:22Z</dcterms:modified>
</cp:coreProperties>
</file>